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5" r:id="rId2"/>
    <p:sldId id="305" r:id="rId3"/>
    <p:sldId id="306" r:id="rId4"/>
    <p:sldId id="307" r:id="rId5"/>
    <p:sldId id="326" r:id="rId6"/>
    <p:sldId id="309" r:id="rId7"/>
    <p:sldId id="308" r:id="rId8"/>
    <p:sldId id="310" r:id="rId9"/>
    <p:sldId id="311" r:id="rId10"/>
    <p:sldId id="312" r:id="rId11"/>
    <p:sldId id="313" r:id="rId12"/>
    <p:sldId id="314" r:id="rId13"/>
    <p:sldId id="316" r:id="rId14"/>
    <p:sldId id="315" r:id="rId15"/>
    <p:sldId id="317" r:id="rId16"/>
    <p:sldId id="318" r:id="rId17"/>
    <p:sldId id="325" r:id="rId18"/>
    <p:sldId id="320" r:id="rId19"/>
    <p:sldId id="321" r:id="rId20"/>
    <p:sldId id="322" r:id="rId21"/>
    <p:sldId id="323" r:id="rId22"/>
    <p:sldId id="32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D448"/>
    <a:srgbClr val="00FA71"/>
    <a:srgbClr val="00D6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98" autoAdjust="0"/>
  </p:normalViewPr>
  <p:slideViewPr>
    <p:cSldViewPr snapToObjects="1">
      <p:cViewPr>
        <p:scale>
          <a:sx n="70" d="100"/>
          <a:sy n="70" d="100"/>
        </p:scale>
        <p:origin x="-1530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B475F-D36C-4EAC-B876-33B9AB5CAA1C}" type="datetimeFigureOut">
              <a:rPr lang="en-US" smtClean="0"/>
              <a:pPr/>
              <a:t>7/19/2012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CBB8C-0D40-4D41-9251-DFF097A52C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00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Always</a:t>
            </a:r>
            <a:r>
              <a:rPr lang="en-US" baseline="0" dirty="0" smtClean="0"/>
              <a:t> show some examples of LMA, SSTs (show side-by-side with RTG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SPoRT</a:t>
            </a:r>
            <a:r>
              <a:rPr lang="en-US" baseline="0" dirty="0" smtClean="0"/>
              <a:t> – Get Jon’s example of sea-breeze), and MODIS (hybrid only) in addition to the overview – Find hot spot location image from Miami – Include a smoke plume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CBB8C-0D40-4D41-9251-DFF097A52C8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5E467D-E660-41A1-91B5-1A875F82656A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5E467D-E660-41A1-91B5-1A875F82656A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5E467D-E660-41A1-91B5-1A875F82656A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5E467D-E660-41A1-91B5-1A875F82656A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5E467D-E660-41A1-91B5-1A875F82656A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5E467D-E660-41A1-91B5-1A875F82656A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5E467D-E660-41A1-91B5-1A875F82656A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lobe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5664200" cy="3759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3721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C029A-05B1-4C59-88F0-2A3517C847E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13"/>
          <p:cNvGrpSpPr>
            <a:grpSpLocks/>
          </p:cNvGrpSpPr>
          <p:nvPr userDrawn="1"/>
        </p:nvGrpSpPr>
        <p:grpSpPr bwMode="auto"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9" name="Picture 4" descr="sportredblue.gif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nasa.gif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2514600" y="6537325"/>
              <a:ext cx="5293309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</a:t>
              </a:r>
              <a:r>
                <a:rPr lang="en-US" sz="13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ransitioning Unique </a:t>
              </a: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NASA </a:t>
              </a:r>
              <a:r>
                <a:rPr lang="en-US" sz="13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Data </a:t>
              </a: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and </a:t>
              </a:r>
              <a:r>
                <a:rPr lang="en-US" sz="13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Research </a:t>
              </a: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</a:t>
              </a:r>
              <a:r>
                <a:rPr lang="en-US" sz="13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echnologies </a:t>
              </a: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to </a:t>
              </a:r>
              <a:r>
                <a:rPr lang="en-US" sz="13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Operations</a:t>
              </a:r>
              <a:endParaRPr lang="en-US" sz="1300" b="1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eather.msfc.nasa.gov/sport/trainin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glob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6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6069013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2" name="Title 1"/>
          <p:cNvSpPr>
            <a:spLocks noGrp="1"/>
          </p:cNvSpPr>
          <p:nvPr>
            <p:ph type="ctrTitle"/>
          </p:nvPr>
        </p:nvSpPr>
        <p:spPr>
          <a:xfrm>
            <a:off x="304800" y="1493838"/>
            <a:ext cx="8610600" cy="993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NASA/SPoRT &amp; NWS WFO</a:t>
            </a:r>
            <a:br>
              <a:rPr lang="en-US" b="1" dirty="0" smtClean="0"/>
            </a:br>
            <a:r>
              <a:rPr lang="en-US" b="1" dirty="0" smtClean="0"/>
              <a:t>Coordination Call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0"/>
            <a:ext cx="84582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 July, 2012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7499" y="2667000"/>
            <a:ext cx="2209836" cy="16927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 smtClean="0">
                <a:latin typeface="+mj-lt"/>
              </a:rPr>
              <a:t>Kevin </a:t>
            </a:r>
            <a:r>
              <a:rPr lang="en-US" sz="2600" dirty="0" err="1" smtClean="0">
                <a:latin typeface="+mj-lt"/>
              </a:rPr>
              <a:t>Fuell</a:t>
            </a:r>
            <a:endParaRPr lang="en-US" sz="2600" dirty="0" smtClean="0">
              <a:latin typeface="+mj-lt"/>
            </a:endParaRPr>
          </a:p>
          <a:p>
            <a:pPr algn="ctr">
              <a:defRPr/>
            </a:pPr>
            <a:r>
              <a:rPr lang="en-US" sz="2600" dirty="0" smtClean="0">
                <a:latin typeface="+mj-lt"/>
              </a:rPr>
              <a:t>Geoffrey </a:t>
            </a:r>
            <a:r>
              <a:rPr lang="en-US" sz="2600" dirty="0" err="1" smtClean="0">
                <a:latin typeface="+mj-lt"/>
              </a:rPr>
              <a:t>Stano</a:t>
            </a:r>
            <a:endParaRPr lang="en-US" sz="2600" dirty="0" smtClean="0">
              <a:latin typeface="+mj-lt"/>
            </a:endParaRPr>
          </a:p>
          <a:p>
            <a:pPr algn="ctr">
              <a:defRPr/>
            </a:pPr>
            <a:endParaRPr lang="en-US" sz="2600" dirty="0" smtClean="0">
              <a:latin typeface="+mj-lt"/>
            </a:endParaRPr>
          </a:p>
          <a:p>
            <a:pPr algn="ctr">
              <a:defRPr/>
            </a:pPr>
            <a:endParaRPr lang="en-US" sz="2600" dirty="0" smtClean="0">
              <a:latin typeface="+mj-lt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2057" name="Picture 4" descr="sportredblue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8" name="Picture 6" descr="nasa.g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2061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1"/>
          <a:stretch/>
        </p:blipFill>
        <p:spPr>
          <a:xfrm>
            <a:off x="0" y="1600200"/>
            <a:ext cx="4853161" cy="5268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/>
          <a:stretch/>
        </p:blipFill>
        <p:spPr>
          <a:xfrm>
            <a:off x="4354286" y="1600200"/>
            <a:ext cx="4789714" cy="526868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3350"/>
            <a:ext cx="8229600" cy="1143000"/>
          </a:xfrm>
        </p:spPr>
        <p:txBody>
          <a:bodyPr/>
          <a:lstStyle/>
          <a:p>
            <a:r>
              <a:rPr lang="en-US" dirty="0" smtClean="0"/>
              <a:t>UAH CI, July 18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6" name="Oval 5"/>
          <p:cNvSpPr/>
          <p:nvPr/>
        </p:nvSpPr>
        <p:spPr>
          <a:xfrm rot="2132970">
            <a:off x="1727060" y="1950857"/>
            <a:ext cx="1065631" cy="313711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2132970">
            <a:off x="6070461" y="1950857"/>
            <a:ext cx="1065631" cy="313711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71600" y="1446229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1615 \ </a:t>
            </a:r>
            <a:r>
              <a:rPr lang="en-US" sz="3200" dirty="0" smtClean="0">
                <a:solidFill>
                  <a:srgbClr val="FF0000"/>
                </a:solidFill>
              </a:rPr>
              <a:t>1630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1721" y="1446229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1625 \ </a:t>
            </a:r>
            <a:r>
              <a:rPr lang="en-US" sz="3200" dirty="0" smtClean="0">
                <a:solidFill>
                  <a:srgbClr val="FF0000"/>
                </a:solidFill>
              </a:rPr>
              <a:t>1640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07" y="148806"/>
            <a:ext cx="164569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Valid / </a:t>
            </a:r>
            <a:r>
              <a:rPr lang="en-US" sz="2400" dirty="0" smtClean="0">
                <a:solidFill>
                  <a:srgbClr val="FF0000"/>
                </a:solidFill>
              </a:rPr>
              <a:t>Received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3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2"/>
          <a:stretch/>
        </p:blipFill>
        <p:spPr>
          <a:xfrm>
            <a:off x="2941903" y="1725343"/>
            <a:ext cx="3374263" cy="5132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72"/>
          <a:stretch/>
        </p:blipFill>
        <p:spPr>
          <a:xfrm>
            <a:off x="5687247" y="1725343"/>
            <a:ext cx="3456753" cy="5132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02"/>
          <a:stretch/>
        </p:blipFill>
        <p:spPr>
          <a:xfrm>
            <a:off x="0" y="1725343"/>
            <a:ext cx="3324203" cy="5132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 CI, July 18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8" name="Oval 7"/>
          <p:cNvSpPr/>
          <p:nvPr/>
        </p:nvSpPr>
        <p:spPr>
          <a:xfrm rot="2402607">
            <a:off x="770989" y="3312342"/>
            <a:ext cx="919661" cy="273184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5390" y="1524000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smtClean="0"/>
              <a:t>1635 \ </a:t>
            </a:r>
            <a:r>
              <a:rPr lang="en-US" dirty="0" smtClean="0">
                <a:solidFill>
                  <a:srgbClr val="FF0000"/>
                </a:solidFill>
              </a:rPr>
              <a:t>1639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2402607">
            <a:off x="3795750" y="3276717"/>
            <a:ext cx="919661" cy="273184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402607">
            <a:off x="6485989" y="3312342"/>
            <a:ext cx="919661" cy="273184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33800" y="1472625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smtClean="0"/>
              <a:t>1644 \ </a:t>
            </a:r>
            <a:r>
              <a:rPr lang="en-US" dirty="0" smtClean="0">
                <a:solidFill>
                  <a:srgbClr val="FF0000"/>
                </a:solidFill>
              </a:rPr>
              <a:t>1649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0" y="1447800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smtClean="0"/>
              <a:t>1653 \ </a:t>
            </a:r>
            <a:r>
              <a:rPr lang="en-US" dirty="0" smtClean="0">
                <a:solidFill>
                  <a:srgbClr val="FF0000"/>
                </a:solidFill>
              </a:rPr>
              <a:t>1657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07" y="148806"/>
            <a:ext cx="164569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Valid / </a:t>
            </a:r>
            <a:r>
              <a:rPr lang="en-US" sz="2400" dirty="0" smtClean="0">
                <a:solidFill>
                  <a:srgbClr val="FF0000"/>
                </a:solidFill>
              </a:rPr>
              <a:t>Received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4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fuell\Documents\NASA_SPoRT\Meetings\WFO monthly telecons\2012\July\caseCI\CI_vis_HUN_1632_07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/>
          <a:stretch/>
        </p:blipFill>
        <p:spPr bwMode="auto">
          <a:xfrm>
            <a:off x="30707" y="1470986"/>
            <a:ext cx="4959888" cy="538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 CI, July 18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76400" y="1219200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smtClean="0"/>
              <a:t>1632 \ </a:t>
            </a:r>
            <a:r>
              <a:rPr lang="en-US" dirty="0" smtClean="0">
                <a:solidFill>
                  <a:srgbClr val="FF0000"/>
                </a:solidFill>
              </a:rPr>
              <a:t>1645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41" y="1437005"/>
            <a:ext cx="4325980" cy="541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9800" y="1219200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smtClean="0"/>
              <a:t>1657 \ </a:t>
            </a:r>
            <a:r>
              <a:rPr lang="en-US" dirty="0" smtClean="0">
                <a:solidFill>
                  <a:srgbClr val="FF0000"/>
                </a:solidFill>
              </a:rPr>
              <a:t>1701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07" y="148806"/>
            <a:ext cx="164569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Valid / </a:t>
            </a:r>
            <a:r>
              <a:rPr lang="en-US" sz="2400" dirty="0" smtClean="0">
                <a:solidFill>
                  <a:srgbClr val="FF0000"/>
                </a:solidFill>
              </a:rPr>
              <a:t>Received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559256" y="3984008"/>
            <a:ext cx="914400" cy="990600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29200" y="4876800"/>
            <a:ext cx="914400" cy="990600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9" idx="6"/>
            <a:endCxn id="10" idx="2"/>
          </p:cNvCxnSpPr>
          <p:nvPr/>
        </p:nvCxnSpPr>
        <p:spPr>
          <a:xfrm>
            <a:off x="2473656" y="4479308"/>
            <a:ext cx="2555544" cy="892792"/>
          </a:xfrm>
          <a:prstGeom prst="straightConnector1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63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fuell\Documents\NASA_SPoRT\Meetings\WFO monthly telecons\2012\July\caseCI\CI_HUN_1645_07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2"/>
          <a:stretch/>
        </p:blipFill>
        <p:spPr bwMode="auto">
          <a:xfrm>
            <a:off x="30707" y="1481222"/>
            <a:ext cx="4962734" cy="538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 CI, July 18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76400" y="1219200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smtClean="0"/>
              <a:t>1645 \ </a:t>
            </a:r>
            <a:r>
              <a:rPr lang="en-US" dirty="0" smtClean="0">
                <a:solidFill>
                  <a:srgbClr val="FF0000"/>
                </a:solidFill>
              </a:rPr>
              <a:t>1700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kfuell\Documents\NASA_SPoRT\Meetings\WFO monthly telecons\2012\July\caseCI\radarHTX_1758_07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65" y="1481222"/>
            <a:ext cx="4299256" cy="537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707" y="148806"/>
            <a:ext cx="164569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Valid / </a:t>
            </a:r>
            <a:r>
              <a:rPr lang="en-US" sz="2400" dirty="0" smtClean="0">
                <a:solidFill>
                  <a:srgbClr val="FF0000"/>
                </a:solidFill>
              </a:rPr>
              <a:t>Received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1219200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smtClean="0"/>
              <a:t>1758</a:t>
            </a:r>
            <a:r>
              <a:rPr lang="en-US" dirty="0" smtClean="0"/>
              <a:t> \ </a:t>
            </a:r>
            <a:r>
              <a:rPr lang="en-US" dirty="0" smtClean="0">
                <a:solidFill>
                  <a:srgbClr val="FF0000"/>
                </a:solidFill>
              </a:rPr>
              <a:t>1802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3440" y="2438400"/>
            <a:ext cx="3693359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pPr algn="l"/>
            <a:r>
              <a:rPr lang="en-US" sz="1800" dirty="0" smtClean="0"/>
              <a:t>Reflectivity area increased in size and intensity during period from 1700-1800 Z; below is end of this period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71600" y="3733800"/>
            <a:ext cx="914400" cy="990600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80379" y="5195248"/>
            <a:ext cx="914400" cy="990600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2" idx="6"/>
            <a:endCxn id="13" idx="2"/>
          </p:cNvCxnSpPr>
          <p:nvPr/>
        </p:nvCxnSpPr>
        <p:spPr>
          <a:xfrm>
            <a:off x="2286000" y="4229100"/>
            <a:ext cx="2794379" cy="1461448"/>
          </a:xfrm>
          <a:prstGeom prst="straightConnector1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24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Feedback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Positives (so far)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10-15 minute lead times</a:t>
            </a:r>
          </a:p>
          <a:p>
            <a:r>
              <a:rPr lang="en-US" dirty="0" smtClean="0"/>
              <a:t>Occasional event with a 30 minute lead time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Negatives (so far)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Little lead time in some regimes</a:t>
            </a:r>
          </a:p>
          <a:p>
            <a:r>
              <a:rPr lang="en-US" dirty="0" smtClean="0"/>
              <a:t>High number of misses in some cases</a:t>
            </a:r>
          </a:p>
          <a:p>
            <a:r>
              <a:rPr lang="en-US" dirty="0" smtClean="0"/>
              <a:t>Impact generally small</a:t>
            </a:r>
          </a:p>
          <a:p>
            <a:r>
              <a:rPr lang="en-US" dirty="0" smtClean="0"/>
              <a:t>Slow to load in display if looking at large area and </a:t>
            </a:r>
            <a:r>
              <a:rPr lang="en-US" smtClean="0"/>
              <a:t>many frames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1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28"/>
          <p:cNvSpPr>
            <a:spLocks noChangeArrowheads="1"/>
          </p:cNvSpPr>
          <p:nvPr/>
        </p:nvSpPr>
        <p:spPr bwMode="auto">
          <a:xfrm>
            <a:off x="457200" y="152400"/>
            <a:ext cx="8151813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2012 SPoRT Partners Virtual Workshop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838199"/>
            <a:ext cx="4495800" cy="495300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04800" y="1006763"/>
            <a:ext cx="4191000" cy="46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687388" algn="l"/>
              </a:tabLst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Date set for 12-13 September</a:t>
            </a:r>
          </a:p>
          <a:p>
            <a:pPr marL="230188" lvl="1" indent="280988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Two half-day sessions</a:t>
            </a:r>
          </a:p>
          <a:p>
            <a:pPr>
              <a:spcAft>
                <a:spcPts val="600"/>
              </a:spcAft>
              <a:tabLst>
                <a:tab pos="687388" algn="l"/>
              </a:tabLst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General Topics</a:t>
            </a:r>
            <a:endParaRPr lang="en-US" sz="2000" b="1" dirty="0">
              <a:solidFill>
                <a:schemeClr val="tx2">
                  <a:lumMod val="20000"/>
                  <a:lumOff val="80000"/>
                </a:schemeClr>
              </a:solidFill>
              <a:cs typeface="Tahoma" pitchFamily="34" charset="0"/>
            </a:endParaRPr>
          </a:p>
          <a:p>
            <a:pPr marL="509588" lvl="1" indent="-27781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Use of MODIS, AIRS, and other SPoRT observational imagery</a:t>
            </a:r>
          </a:p>
          <a:p>
            <a:pPr marL="509588" lvl="1" indent="-27781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Use of total lightning</a:t>
            </a:r>
          </a:p>
          <a:p>
            <a:pPr marL="509588" lvl="1" indent="-27781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Local modeling with SPoRT data</a:t>
            </a:r>
          </a:p>
          <a:p>
            <a:pPr marL="509588" lvl="1" indent="-27781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JPSS and GOES-R Proving Ground</a:t>
            </a:r>
            <a:endParaRPr lang="en-US" dirty="0">
              <a:solidFill>
                <a:schemeClr val="bg1">
                  <a:lumMod val="85000"/>
                </a:schemeClr>
              </a:solidFill>
              <a:cs typeface="Tahoma" pitchFamily="34" charset="0"/>
            </a:endParaRPr>
          </a:p>
          <a:p>
            <a:pPr marL="52388" indent="-277813">
              <a:spcAft>
                <a:spcPts val="600"/>
              </a:spcAft>
              <a:tabLst>
                <a:tab pos="687388" algn="l"/>
              </a:tabLst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Important Dates</a:t>
            </a:r>
          </a:p>
          <a:p>
            <a:pPr marL="225425" lvl="1" indent="28416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Abstracts Due – July 27</a:t>
            </a:r>
          </a:p>
          <a:p>
            <a:pPr marL="225425" lvl="1" indent="28416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Notification of Acceptance – August 3</a:t>
            </a:r>
          </a:p>
          <a:p>
            <a:pPr marL="225425" lvl="1" indent="28416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Preliminary Agenda – August 24</a:t>
            </a:r>
          </a:p>
          <a:p>
            <a:pPr marL="225425" lvl="1" indent="28416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Final Agenda – August 31</a:t>
            </a:r>
            <a:endParaRPr lang="en-US" sz="2000" b="1" dirty="0" smtClean="0">
              <a:solidFill>
                <a:schemeClr val="tx2">
                  <a:lumMod val="20000"/>
                  <a:lumOff val="80000"/>
                </a:schemeClr>
              </a:solidFill>
              <a:cs typeface="Tahoma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6196" y="838198"/>
            <a:ext cx="2984404" cy="245394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76200" dist="101600" dir="2700000" algn="tl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084" y="2743200"/>
            <a:ext cx="3048516" cy="206084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76200" dist="101600" dir="2700000" algn="tl" rotWithShape="0">
              <a:schemeClr val="tx2">
                <a:lumMod val="50000"/>
                <a:alpha val="40000"/>
              </a:schemeClr>
            </a:outerShdw>
          </a:effec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1936" y="3657600"/>
            <a:ext cx="2543887" cy="232814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76200" dist="101600" dir="2700000" algn="tl" rotWithShape="0">
              <a:schemeClr val="tx2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85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28"/>
          <p:cNvSpPr>
            <a:spLocks noChangeArrowheads="1"/>
          </p:cNvSpPr>
          <p:nvPr/>
        </p:nvSpPr>
        <p:spPr bwMode="auto">
          <a:xfrm>
            <a:off x="457200" y="152400"/>
            <a:ext cx="8151813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AMS Annual Meeting Abstracts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8370" name="Picture 2" descr="http://ametsoc.org/IMAGE/amsannual20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599" y="2209800"/>
            <a:ext cx="2908039" cy="2590800"/>
          </a:xfrm>
          <a:prstGeom prst="rect">
            <a:avLst/>
          </a:prstGeom>
          <a:noFill/>
        </p:spPr>
      </p:pic>
      <p:sp>
        <p:nvSpPr>
          <p:cNvPr id="13" name="Rounded Rectangle 12"/>
          <p:cNvSpPr/>
          <p:nvPr/>
        </p:nvSpPr>
        <p:spPr>
          <a:xfrm>
            <a:off x="381000" y="2743200"/>
            <a:ext cx="4495800" cy="160020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33400" y="2911764"/>
            <a:ext cx="4191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687388" algn="l"/>
              </a:tabLst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Abstracts due August 1</a:t>
            </a:r>
          </a:p>
          <a:p>
            <a:pPr marL="230188" lvl="1" indent="280988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Need to clear with Bernard first</a:t>
            </a:r>
          </a:p>
          <a:p>
            <a:pPr>
              <a:spcAft>
                <a:spcPts val="600"/>
              </a:spcAft>
              <a:tabLst>
                <a:tab pos="687388" algn="l"/>
              </a:tabLst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Opportunity to discuss collaborations</a:t>
            </a:r>
            <a:endParaRPr lang="en-US" sz="2000" b="1" dirty="0">
              <a:solidFill>
                <a:schemeClr val="tx2">
                  <a:lumMod val="20000"/>
                  <a:lumOff val="8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96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357"/>
            <a:ext cx="7772400" cy="857250"/>
          </a:xfrm>
        </p:spPr>
        <p:txBody>
          <a:bodyPr/>
          <a:lstStyle/>
          <a:p>
            <a:r>
              <a:rPr lang="en-US" dirty="0" smtClean="0"/>
              <a:t>SPoRT AWIPS II Plans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775" y="990600"/>
            <a:ext cx="8172450" cy="5257800"/>
          </a:xfrm>
        </p:spPr>
        <p:txBody>
          <a:bodyPr>
            <a:normAutofit fontScale="85000" lnSpcReduction="10000"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Plugins ready to handle most SPoRT data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Satellite and Derived (</a:t>
            </a:r>
            <a:r>
              <a:rPr lang="en-US" dirty="0" err="1" smtClean="0">
                <a:solidFill>
                  <a:schemeClr val="tx1"/>
                </a:solidFill>
              </a:rPr>
              <a:t>mcidas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Total Lightning (</a:t>
            </a:r>
            <a:r>
              <a:rPr lang="en-US" dirty="0" err="1" smtClean="0">
                <a:solidFill>
                  <a:schemeClr val="tx1"/>
                </a:solidFill>
              </a:rPr>
              <a:t>lma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Convective Initiation (</a:t>
            </a:r>
            <a:r>
              <a:rPr lang="en-US" dirty="0" err="1" smtClean="0">
                <a:solidFill>
                  <a:schemeClr val="tx1"/>
                </a:solidFill>
              </a:rPr>
              <a:t>uahci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New products/tools</a:t>
            </a:r>
          </a:p>
          <a:p>
            <a:pPr marL="1371600" lvl="2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HMS Smoke</a:t>
            </a:r>
          </a:p>
          <a:p>
            <a:pPr marL="1371600" lvl="2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HMS Hotspot</a:t>
            </a:r>
          </a:p>
          <a:p>
            <a:pPr marL="1371600" lvl="2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WindSat</a:t>
            </a:r>
          </a:p>
          <a:p>
            <a:pPr marL="1371600" lvl="2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Tracking tool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Other SPoRT products (GRIB2) will work w/ A2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Testing still </a:t>
            </a:r>
            <a:r>
              <a:rPr lang="en-US" dirty="0" smtClean="0">
                <a:solidFill>
                  <a:schemeClr val="tx1"/>
                </a:solidFill>
              </a:rPr>
              <a:t>ongoing: Started at HGX (M. Keehn input)</a:t>
            </a:r>
            <a:endParaRPr lang="en-US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We will test when you’re comfortable w/ A2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What are anticipated A2 switch dates?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93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28"/>
          <p:cNvSpPr>
            <a:spLocks noChangeArrowheads="1"/>
          </p:cNvSpPr>
          <p:nvPr/>
        </p:nvSpPr>
        <p:spPr bwMode="auto">
          <a:xfrm>
            <a:off x="457200" y="152400"/>
            <a:ext cx="8151813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Transitioning NPP / VIIRS Observations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857071"/>
            <a:ext cx="3657600" cy="516272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04800" y="1025635"/>
            <a:ext cx="3505200" cy="4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687388" algn="l"/>
              </a:tabLst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VIIRS aboard </a:t>
            </a:r>
            <a:r>
              <a:rPr lang="en-US" sz="20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Soumi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 NPP</a:t>
            </a:r>
          </a:p>
          <a:p>
            <a:pPr>
              <a:spcAft>
                <a:spcPts val="600"/>
              </a:spcAft>
              <a:tabLst>
                <a:tab pos="687388" algn="l"/>
              </a:tabLst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Key Features</a:t>
            </a:r>
            <a:endParaRPr lang="en-US" sz="2000" b="1" dirty="0">
              <a:solidFill>
                <a:schemeClr val="tx2">
                  <a:lumMod val="20000"/>
                  <a:lumOff val="80000"/>
                </a:schemeClr>
              </a:solidFill>
              <a:cs typeface="Tahoma" pitchFamily="34" charset="0"/>
            </a:endParaRPr>
          </a:p>
          <a:p>
            <a:pPr marL="509588" lvl="1" indent="-27781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Continues many capabilities of MODIS</a:t>
            </a:r>
          </a:p>
          <a:p>
            <a:pPr marL="509588" lvl="1" indent="-27781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Precursor to GOES-R ABI instrument</a:t>
            </a:r>
          </a:p>
          <a:p>
            <a:pPr marL="509588" lvl="1" indent="-27781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Superior data swath and limb resolution</a:t>
            </a:r>
          </a:p>
          <a:p>
            <a:pPr marL="509588" lvl="1" indent="-27781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New channels: Day-Night Band</a:t>
            </a:r>
            <a:endParaRPr lang="en-US" dirty="0">
              <a:solidFill>
                <a:schemeClr val="bg1">
                  <a:lumMod val="85000"/>
                </a:schemeClr>
              </a:solidFill>
              <a:cs typeface="Tahoma" pitchFamily="34" charset="0"/>
            </a:endParaRPr>
          </a:p>
          <a:p>
            <a:pPr marL="52388" indent="-277813">
              <a:spcAft>
                <a:spcPts val="600"/>
              </a:spcAft>
              <a:tabLst>
                <a:tab pos="687388" algn="l"/>
              </a:tabLst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Status</a:t>
            </a:r>
          </a:p>
          <a:p>
            <a:pPr marL="225425" lvl="1" indent="28416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Now have data access</a:t>
            </a:r>
          </a:p>
          <a:p>
            <a:pPr marL="225425" lvl="1" indent="28416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Preparing initial products</a:t>
            </a:r>
          </a:p>
          <a:p>
            <a:pPr marL="233363" indent="279400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Identifying evaluators</a:t>
            </a:r>
            <a:endParaRPr lang="en-US" sz="2000" dirty="0" smtClean="0">
              <a:solidFill>
                <a:schemeClr val="tx2">
                  <a:lumMod val="20000"/>
                  <a:lumOff val="80000"/>
                </a:schemeClr>
              </a:solidFill>
              <a:cs typeface="Tahoma" pitchFamily="3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3825" y="1828800"/>
            <a:ext cx="5057775" cy="252317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76200" dist="101600" dir="2700000" algn="tl" rotWithShape="0">
              <a:schemeClr val="tx2">
                <a:lumMod val="50000"/>
                <a:alpha val="40000"/>
              </a:scheme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114800" y="4648200"/>
            <a:ext cx="4684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VIIRS global true color composite.  Note no gaps</a:t>
            </a:r>
          </a:p>
          <a:p>
            <a:r>
              <a:rPr lang="en-US" dirty="0" smtClean="0"/>
              <a:t>between passes as would be seen in MODIS.</a:t>
            </a:r>
          </a:p>
          <a:p>
            <a:endParaRPr lang="en-US" dirty="0" smtClean="0"/>
          </a:p>
          <a:p>
            <a:r>
              <a:rPr lang="en-US" dirty="0" smtClean="0"/>
              <a:t>Each swath ~3000 km wide.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28"/>
          <p:cNvSpPr>
            <a:spLocks noChangeArrowheads="1"/>
          </p:cNvSpPr>
          <p:nvPr/>
        </p:nvSpPr>
        <p:spPr bwMode="auto">
          <a:xfrm>
            <a:off x="457200" y="152400"/>
            <a:ext cx="8151813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Unique VIIRS Features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419600" cy="44196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20111124.2028.NPP.VIIRS.true.West_Colorado_Area.HDF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419600" cy="44196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8800" y="762000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VIIRS maintains spatial resolution at edge of swath.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457200" y="4800600"/>
            <a:ext cx="1219200" cy="6096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Near edge 1845 UTC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953000" y="4800600"/>
            <a:ext cx="1371600" cy="6096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Near nadir 2028 UTC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3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UAHCI </a:t>
            </a:r>
            <a:r>
              <a:rPr lang="en-US" dirty="0"/>
              <a:t>product initial input from WFOs at start of evaluation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SPoRT</a:t>
            </a:r>
            <a:r>
              <a:rPr lang="en-US" dirty="0" smtClean="0"/>
              <a:t> </a:t>
            </a:r>
            <a:r>
              <a:rPr lang="en-US" dirty="0"/>
              <a:t>2nd Annual Virtual workshop: Sept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AMS </a:t>
            </a:r>
            <a:r>
              <a:rPr lang="en-US" dirty="0"/>
              <a:t>submissions is August 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AWIPS </a:t>
            </a:r>
            <a:r>
              <a:rPr lang="en-US" dirty="0"/>
              <a:t>II data plugins progress for </a:t>
            </a:r>
            <a:r>
              <a:rPr lang="en-US" dirty="0" err="1"/>
              <a:t>SPoRT</a:t>
            </a:r>
            <a:r>
              <a:rPr lang="en-US" dirty="0"/>
              <a:t> products: HGX testing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WFO </a:t>
            </a:r>
            <a:r>
              <a:rPr lang="en-US" dirty="0"/>
              <a:t>plans for AWIPS II: Input as to when switch may occur and possible use of </a:t>
            </a:r>
            <a:r>
              <a:rPr lang="en-US" dirty="0" err="1"/>
              <a:t>SPoRT</a:t>
            </a:r>
            <a:r>
              <a:rPr lang="en-US" dirty="0"/>
              <a:t> plugins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NPP/VIIRS </a:t>
            </a:r>
            <a:r>
              <a:rPr lang="en-US" dirty="0"/>
              <a:t>Imagery in </a:t>
            </a:r>
            <a:r>
              <a:rPr lang="en-US" dirty="0" err="1"/>
              <a:t>SPoRT</a:t>
            </a:r>
            <a:r>
              <a:rPr lang="en-US" dirty="0"/>
              <a:t> Hybrid product, and VIIRS Day-Night Band examples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28"/>
          <p:cNvSpPr>
            <a:spLocks noChangeArrowheads="1"/>
          </p:cNvSpPr>
          <p:nvPr/>
        </p:nvSpPr>
        <p:spPr bwMode="auto">
          <a:xfrm>
            <a:off x="457200" y="152400"/>
            <a:ext cx="8151813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High Spatial Resolution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2" descr="IR-window image of Super Cyclone Giovanna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55" y="1295400"/>
            <a:ext cx="4384345" cy="39624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3" name="Picture 4" descr="Visible image of Super Cyclone Giovanna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95400"/>
            <a:ext cx="4384344" cy="39624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105400" y="5257800"/>
            <a:ext cx="3537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VIIRS channel I-1 (visible, 0.64 µm )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3590" y="5257800"/>
            <a:ext cx="3989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VIIRS channel I-5 (IR window, 11.45 µm)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00" y="5765653"/>
            <a:ext cx="421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Courtesy: D. Lindsey (NOAA/STAR/RAMMB)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1524000" y="60960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CC"/>
                </a:solidFill>
              </a:rPr>
              <a:t>Tropical Cyclone Giovanna  east of Madagascar </a:t>
            </a:r>
            <a:br>
              <a:rPr lang="en-US" b="1" dirty="0" smtClean="0">
                <a:solidFill>
                  <a:srgbClr val="0000CC"/>
                </a:solidFill>
              </a:rPr>
            </a:br>
            <a:r>
              <a:rPr lang="en-US" b="1" dirty="0" smtClean="0">
                <a:solidFill>
                  <a:srgbClr val="0000CC"/>
                </a:solidFill>
              </a:rPr>
              <a:t>13 February 2012 at 0947 UTC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71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538" y="719138"/>
            <a:ext cx="7400925" cy="5419725"/>
          </a:xfrm>
          <a:prstGeom prst="round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Rectangle 1028"/>
          <p:cNvSpPr>
            <a:spLocks noChangeArrowheads="1"/>
          </p:cNvSpPr>
          <p:nvPr/>
        </p:nvSpPr>
        <p:spPr bwMode="auto">
          <a:xfrm>
            <a:off x="457200" y="152400"/>
            <a:ext cx="8151813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VIIRS Day-Night Band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" name="Picture 6" descr="20111212_1810_Aqua_modis_true1KM_Volcanoes_Cordon_Caulle_active_HDF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52600"/>
            <a:ext cx="3048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10" descr="20111213_1850_Aqua_modis_true1KM_Volcanoes_Cordon_Caulle_active_HDF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752600"/>
            <a:ext cx="30480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13" descr="20111213.0510.NPP.VIIRS.dnb.DNB_Volc_Cordon_Caulle_Zoom.HDF.jpg"/>
          <p:cNvPicPr>
            <a:picLocks noChangeAspect="1"/>
          </p:cNvPicPr>
          <p:nvPr/>
        </p:nvPicPr>
        <p:blipFill>
          <a:blip r:embed="rId6" cstate="print"/>
          <a:srcRect l="32500" t="45000" r="39999" b="30000"/>
          <a:stretch>
            <a:fillRect/>
          </a:stretch>
        </p:blipFill>
        <p:spPr bwMode="auto">
          <a:xfrm>
            <a:off x="2913063" y="1752600"/>
            <a:ext cx="3352800" cy="304800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66700" y="5765653"/>
            <a:ext cx="237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Courtesy: CIRA and NRL</a:t>
            </a:r>
            <a:endParaRPr lang="en-US" i="1" dirty="0"/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655638" y="1219200"/>
            <a:ext cx="1520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Afternoon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4191000" y="1219200"/>
            <a:ext cx="904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Night</a:t>
            </a:r>
            <a:endParaRPr lang="en-US" sz="24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235647" y="1219200"/>
            <a:ext cx="1298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Morning</a:t>
            </a:r>
            <a:endParaRPr lang="en-US" sz="24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42999" y="4992469"/>
            <a:ext cx="6927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ea typeface="ＭＳ Ｐゴシック" pitchFamily="34" charset="-128"/>
              </a:rPr>
              <a:t>Nighttime pass fills in the temporal gap between last PM and first available AM visible-light observations.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 rot="19282381">
            <a:off x="899319" y="2286000"/>
            <a:ext cx="487361" cy="14478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1138534">
            <a:off x="4149805" y="1824397"/>
            <a:ext cx="1003931" cy="270219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19282381">
            <a:off x="7446250" y="3028015"/>
            <a:ext cx="487361" cy="845543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5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2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28"/>
          <p:cNvSpPr>
            <a:spLocks noChangeArrowheads="1"/>
          </p:cNvSpPr>
          <p:nvPr/>
        </p:nvSpPr>
        <p:spPr bwMode="auto">
          <a:xfrm>
            <a:off x="457200" y="152400"/>
            <a:ext cx="8151813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Transitioning NPP / VIIRS Observations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6200" y="762000"/>
            <a:ext cx="6248400" cy="5430758"/>
          </a:xfrm>
          <a:prstGeom prst="rect">
            <a:avLst/>
          </a:prstGeom>
          <a:noFill/>
          <a:effectLst>
            <a:outerShdw blurRad="76200" dist="101600" dir="2700000" algn="tl" rotWithShape="0">
              <a:schemeClr val="tx2">
                <a:lumMod val="75000"/>
                <a:alpha val="40000"/>
              </a:scheme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457200" y="2667000"/>
            <a:ext cx="3810000" cy="1524000"/>
          </a:xfrm>
          <a:prstGeom prst="line">
            <a:avLst/>
          </a:prstGeom>
          <a:ln w="50800">
            <a:solidFill>
              <a:schemeClr val="tx2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267200" y="1447800"/>
            <a:ext cx="1295400" cy="2743200"/>
          </a:xfrm>
          <a:prstGeom prst="line">
            <a:avLst/>
          </a:prstGeom>
          <a:ln w="50800">
            <a:solidFill>
              <a:schemeClr val="tx2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495800" y="5410200"/>
            <a:ext cx="914400" cy="4572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GOES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685800" y="2209800"/>
            <a:ext cx="914400" cy="4572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VIIRS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6477000" y="1752601"/>
            <a:ext cx="2514600" cy="365759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553200" y="1921164"/>
            <a:ext cx="2438400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tabLst>
                <a:tab pos="687388" algn="l"/>
              </a:tabLst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Start with Basics</a:t>
            </a:r>
          </a:p>
          <a:p>
            <a:pPr marL="509588" lvl="1" indent="-27781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Hybrid</a:t>
            </a:r>
          </a:p>
          <a:p>
            <a:pPr marL="509588" lvl="1" indent="-27781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Using MODIS and VIIRS in same product</a:t>
            </a:r>
          </a:p>
          <a:p>
            <a:pPr marL="509588" lvl="1" indent="-277813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Single swaths (like day-night band)</a:t>
            </a:r>
          </a:p>
          <a:p>
            <a:pPr marL="52388" indent="-277813">
              <a:spcAft>
                <a:spcPts val="600"/>
              </a:spcAft>
              <a:tabLst>
                <a:tab pos="687388" algn="l"/>
              </a:tabLst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Tahoma" pitchFamily="34" charset="0"/>
              </a:rPr>
              <a:t>Further Actions</a:t>
            </a:r>
          </a:p>
          <a:p>
            <a:pPr marL="512763" lvl="1" indent="-279400">
              <a:spcAft>
                <a:spcPts val="600"/>
              </a:spcAft>
              <a:buFont typeface="Courier New" pitchFamily="49" charset="0"/>
              <a:buChar char="o"/>
              <a:tabLst>
                <a:tab pos="687388" algn="l"/>
              </a:tabLst>
              <a:defRPr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cs typeface="Tahoma" pitchFamily="34" charset="0"/>
              </a:rPr>
              <a:t>Incorporate VIIRS in RGB products</a:t>
            </a:r>
            <a:endParaRPr lang="en-US" sz="2000" dirty="0" smtClean="0">
              <a:solidFill>
                <a:schemeClr val="tx2">
                  <a:lumMod val="20000"/>
                  <a:lumOff val="8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7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UAH Convective Initiation</a:t>
            </a:r>
            <a:br>
              <a:rPr lang="en-US" dirty="0" smtClean="0"/>
            </a:br>
            <a:r>
              <a:rPr lang="en-US" dirty="0" smtClean="0"/>
              <a:t>Evaluation (July 6 – August 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Thank you for your feedback!!</a:t>
            </a:r>
          </a:p>
          <a:p>
            <a:pPr lvl="1"/>
            <a:r>
              <a:rPr lang="en-US" dirty="0" smtClean="0"/>
              <a:t>Both positive and negative feedback are welcome</a:t>
            </a:r>
          </a:p>
          <a:p>
            <a:pPr lvl="1"/>
            <a:r>
              <a:rPr lang="en-US" dirty="0" smtClean="0"/>
              <a:t>At least </a:t>
            </a:r>
            <a:r>
              <a:rPr lang="en-US" dirty="0" smtClean="0"/>
              <a:t>12 </a:t>
            </a:r>
            <a:r>
              <a:rPr lang="en-US" dirty="0" smtClean="0"/>
              <a:t>formal feedback submissions so far</a:t>
            </a:r>
          </a:p>
          <a:p>
            <a:pPr lvl="1"/>
            <a:r>
              <a:rPr lang="en-US" dirty="0" smtClean="0"/>
              <a:t>We are on NWS Chat: “</a:t>
            </a:r>
            <a:r>
              <a:rPr lang="en-US" dirty="0" err="1" smtClean="0"/>
              <a:t>nasa_sport</a:t>
            </a:r>
            <a:r>
              <a:rPr lang="en-US" dirty="0" smtClean="0"/>
              <a:t>” room</a:t>
            </a:r>
          </a:p>
          <a:p>
            <a:r>
              <a:rPr lang="en-US" dirty="0" smtClean="0"/>
              <a:t>GOES-R PG product</a:t>
            </a:r>
          </a:p>
          <a:p>
            <a:pPr lvl="1"/>
            <a:r>
              <a:rPr lang="en-US" dirty="0" smtClean="0"/>
              <a:t>You are influencing  </a:t>
            </a:r>
            <a:r>
              <a:rPr lang="en-US" dirty="0" smtClean="0"/>
              <a:t>decisions </a:t>
            </a:r>
            <a:r>
              <a:rPr lang="en-US" dirty="0" smtClean="0"/>
              <a:t>on GOES-R products that </a:t>
            </a:r>
            <a:r>
              <a:rPr lang="en-US" dirty="0" smtClean="0"/>
              <a:t>may be </a:t>
            </a:r>
            <a:r>
              <a:rPr lang="en-US" dirty="0" smtClean="0"/>
              <a:t>part of the base </a:t>
            </a:r>
            <a:r>
              <a:rPr lang="en-US" dirty="0" smtClean="0"/>
              <a:t>suite upon launch</a:t>
            </a:r>
            <a:endParaRPr lang="en-US" dirty="0" smtClean="0"/>
          </a:p>
          <a:p>
            <a:r>
              <a:rPr lang="en-US" dirty="0" smtClean="0"/>
              <a:t>Training has improved product understanding</a:t>
            </a:r>
          </a:p>
          <a:p>
            <a:pPr lvl="1"/>
            <a:r>
              <a:rPr lang="en-US" dirty="0" smtClean="0"/>
              <a:t>Information </a:t>
            </a:r>
            <a:r>
              <a:rPr lang="en-US" dirty="0" smtClean="0"/>
              <a:t>by UAH found on SPoRT</a:t>
            </a:r>
            <a:r>
              <a:rPr lang="en-US" dirty="0"/>
              <a:t> website (</a:t>
            </a:r>
            <a:r>
              <a:rPr lang="en-US" dirty="0">
                <a:hlinkClick r:id="rId2"/>
              </a:rPr>
              <a:t>http://weather.msfc.nasa.gov/sport/training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8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 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Caveats:</a:t>
            </a:r>
          </a:p>
          <a:p>
            <a:pPr lvl="1"/>
            <a:r>
              <a:rPr lang="en-US" dirty="0" smtClean="0"/>
              <a:t>very </a:t>
            </a:r>
            <a:r>
              <a:rPr lang="en-US" dirty="0"/>
              <a:t>little information about the local atmospheric environment </a:t>
            </a:r>
            <a:r>
              <a:rPr lang="en-US" dirty="0" smtClean="0"/>
              <a:t>(capping inversion?, shear?)</a:t>
            </a:r>
          </a:p>
          <a:p>
            <a:pPr lvl="2"/>
            <a:r>
              <a:rPr lang="en-US" dirty="0" smtClean="0"/>
              <a:t>Users must apply their local knowledge</a:t>
            </a:r>
          </a:p>
          <a:p>
            <a:pPr lvl="1"/>
            <a:r>
              <a:rPr lang="en-US" dirty="0" smtClean="0"/>
              <a:t>Full disk scans </a:t>
            </a:r>
            <a:r>
              <a:rPr lang="en-US" dirty="0" err="1" smtClean="0"/>
              <a:t>occuring</a:t>
            </a:r>
            <a:r>
              <a:rPr lang="en-US" dirty="0" smtClean="0"/>
              <a:t> at 0, 3, 6, 9, 12, 15, 18, 21</a:t>
            </a:r>
          </a:p>
          <a:p>
            <a:pPr lvl="2"/>
            <a:r>
              <a:rPr lang="en-US" dirty="0" smtClean="0"/>
              <a:t>These times are skipped. </a:t>
            </a:r>
          </a:p>
          <a:p>
            <a:pPr lvl="2"/>
            <a:r>
              <a:rPr lang="en-US" dirty="0" smtClean="0"/>
              <a:t>Next time is 15 minutes after the hour; therefore, latency is about 30 minutes (i.e. 1745, 1815, 1830 … 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SoS</a:t>
            </a:r>
            <a:r>
              <a:rPr lang="en-US" dirty="0" smtClean="0"/>
              <a:t> appears to “jump” to larger values during this 30 minute period – Developers aware and working a solution.  Rapid Scan is handled by CI algorithm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7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4" y="1295400"/>
            <a:ext cx="5155346" cy="4476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“Jump” in </a:t>
            </a:r>
            <a:r>
              <a:rPr lang="en-US" dirty="0" err="1" smtClean="0"/>
              <a:t>SoS</a:t>
            </a:r>
            <a:r>
              <a:rPr lang="en-US" dirty="0" smtClean="0"/>
              <a:t> at Full Disk times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5833"/>
            <a:ext cx="5155346" cy="447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57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 CI, July 18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6"/>
          <a:stretch/>
        </p:blipFill>
        <p:spPr>
          <a:xfrm>
            <a:off x="-34119" y="1456131"/>
            <a:ext cx="4953000" cy="542136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2132970">
            <a:off x="1727060" y="1770024"/>
            <a:ext cx="1065631" cy="313711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/>
          <a:stretch/>
        </p:blipFill>
        <p:spPr>
          <a:xfrm>
            <a:off x="4181387" y="1456131"/>
            <a:ext cx="4955934" cy="540869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2132970">
            <a:off x="5994261" y="1722257"/>
            <a:ext cx="1065631" cy="313711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143000" y="1219200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1545 / </a:t>
            </a:r>
            <a:r>
              <a:rPr lang="en-US" sz="3200" dirty="0" smtClean="0">
                <a:solidFill>
                  <a:srgbClr val="FF0000"/>
                </a:solidFill>
              </a:rPr>
              <a:t>1600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5076" y="1219200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smtClean="0"/>
              <a:t>1555 / </a:t>
            </a:r>
            <a:r>
              <a:rPr lang="en-US" dirty="0" smtClean="0">
                <a:solidFill>
                  <a:srgbClr val="FF0000"/>
                </a:solidFill>
              </a:rPr>
              <a:t>1610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07" y="148806"/>
            <a:ext cx="164569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Valid / </a:t>
            </a:r>
            <a:r>
              <a:rPr lang="en-US" sz="2400" dirty="0" smtClean="0">
                <a:solidFill>
                  <a:srgbClr val="FF0000"/>
                </a:solidFill>
              </a:rPr>
              <a:t>Received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7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 CI, July 18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" y="1999531"/>
            <a:ext cx="3884818" cy="4858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18" y="1999531"/>
            <a:ext cx="3884818" cy="4858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8" r="18709"/>
          <a:stretch/>
        </p:blipFill>
        <p:spPr>
          <a:xfrm>
            <a:off x="5849912" y="1999531"/>
            <a:ext cx="3256613" cy="485846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2402607">
            <a:off x="668740" y="3480809"/>
            <a:ext cx="919661" cy="273184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2402607">
            <a:off x="3765824" y="3480809"/>
            <a:ext cx="919661" cy="273184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402607">
            <a:off x="6616919" y="3480809"/>
            <a:ext cx="919661" cy="273184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5390" y="1814247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smtClean="0"/>
              <a:t>1600 \ </a:t>
            </a:r>
            <a:r>
              <a:rPr lang="en-US" dirty="0" smtClean="0">
                <a:solidFill>
                  <a:srgbClr val="FF0000"/>
                </a:solidFill>
              </a:rPr>
              <a:t>1604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800" y="1823345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smtClean="0"/>
              <a:t>1604 \ </a:t>
            </a:r>
            <a:r>
              <a:rPr lang="en-US" dirty="0" smtClean="0">
                <a:solidFill>
                  <a:srgbClr val="FF0000"/>
                </a:solidFill>
              </a:rPr>
              <a:t>1608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0" y="1823345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smtClean="0"/>
              <a:t>1609 \ </a:t>
            </a:r>
            <a:r>
              <a:rPr lang="en-US" dirty="0" smtClean="0">
                <a:solidFill>
                  <a:srgbClr val="FF0000"/>
                </a:solidFill>
              </a:rPr>
              <a:t>1613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07" y="148806"/>
            <a:ext cx="164569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Valid / </a:t>
            </a:r>
            <a:r>
              <a:rPr lang="en-US" sz="2400" dirty="0" smtClean="0">
                <a:solidFill>
                  <a:srgbClr val="FF0000"/>
                </a:solidFill>
              </a:rPr>
              <a:t>Received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4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3350"/>
            <a:ext cx="8229600" cy="1143000"/>
          </a:xfrm>
        </p:spPr>
        <p:txBody>
          <a:bodyPr/>
          <a:lstStyle/>
          <a:p>
            <a:r>
              <a:rPr lang="en-US" dirty="0" smtClean="0"/>
              <a:t>UAH CI, July 18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/>
          <a:stretch/>
        </p:blipFill>
        <p:spPr>
          <a:xfrm>
            <a:off x="4416056" y="1722898"/>
            <a:ext cx="4727944" cy="5151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2"/>
          <a:stretch/>
        </p:blipFill>
        <p:spPr>
          <a:xfrm>
            <a:off x="6927" y="1738617"/>
            <a:ext cx="4717473" cy="51510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2132970">
            <a:off x="1727060" y="1950857"/>
            <a:ext cx="1065631" cy="313711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2132970">
            <a:off x="6122708" y="1950857"/>
            <a:ext cx="1065631" cy="313711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71600" y="1446229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1602 \ </a:t>
            </a:r>
            <a:r>
              <a:rPr lang="en-US" sz="3200" dirty="0" smtClean="0">
                <a:solidFill>
                  <a:srgbClr val="FF0000"/>
                </a:solidFill>
              </a:rPr>
              <a:t>1615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1721" y="1446229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1610 \ </a:t>
            </a:r>
            <a:r>
              <a:rPr lang="en-US" sz="3200" dirty="0" smtClean="0">
                <a:solidFill>
                  <a:srgbClr val="FF0000"/>
                </a:solidFill>
              </a:rPr>
              <a:t>1625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07" y="148806"/>
            <a:ext cx="164569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Valid / </a:t>
            </a:r>
            <a:r>
              <a:rPr lang="en-US" sz="2400" dirty="0" smtClean="0">
                <a:solidFill>
                  <a:srgbClr val="FF0000"/>
                </a:solidFill>
              </a:rPr>
              <a:t>Received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4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96"/>
          <a:stretch/>
        </p:blipFill>
        <p:spPr>
          <a:xfrm>
            <a:off x="0" y="1846106"/>
            <a:ext cx="3282035" cy="50422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UAH CI, July 18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11/17/2011</a:t>
            </a:r>
            <a:endParaRPr lang="en-US"/>
          </a:p>
        </p:txBody>
      </p:sp>
      <p:sp>
        <p:nvSpPr>
          <p:cNvPr id="8" name="Oval 7"/>
          <p:cNvSpPr/>
          <p:nvPr/>
        </p:nvSpPr>
        <p:spPr>
          <a:xfrm rot="2402607">
            <a:off x="747750" y="3404609"/>
            <a:ext cx="919661" cy="273184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5390" y="1524000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smtClean="0"/>
              <a:t>1622 \ </a:t>
            </a:r>
            <a:r>
              <a:rPr lang="en-US" dirty="0" smtClean="0">
                <a:solidFill>
                  <a:srgbClr val="FF0000"/>
                </a:solidFill>
              </a:rPr>
              <a:t>1626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8"/>
          <a:stretch/>
        </p:blipFill>
        <p:spPr>
          <a:xfrm>
            <a:off x="3198940" y="1828800"/>
            <a:ext cx="3277523" cy="504226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2402607">
            <a:off x="3871950" y="3404609"/>
            <a:ext cx="919661" cy="273184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3"/>
          <a:stretch/>
        </p:blipFill>
        <p:spPr>
          <a:xfrm>
            <a:off x="5881556" y="1828800"/>
            <a:ext cx="3328115" cy="504226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rot="2402607">
            <a:off x="6714589" y="3328409"/>
            <a:ext cx="919661" cy="273184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33800" y="1472625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smtClean="0"/>
              <a:t>1626 \ </a:t>
            </a:r>
            <a:r>
              <a:rPr lang="en-US" dirty="0" smtClean="0">
                <a:solidFill>
                  <a:srgbClr val="FF0000"/>
                </a:solidFill>
              </a:rPr>
              <a:t>1630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0" y="1447800"/>
            <a:ext cx="1524000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/>
            </a:lvl1pPr>
          </a:lstStyle>
          <a:p>
            <a:r>
              <a:rPr lang="en-US" dirty="0" smtClean="0"/>
              <a:t>1631 \ </a:t>
            </a:r>
            <a:r>
              <a:rPr lang="en-US" dirty="0" smtClean="0">
                <a:solidFill>
                  <a:srgbClr val="FF0000"/>
                </a:solidFill>
              </a:rPr>
              <a:t>1635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07" y="148806"/>
            <a:ext cx="1645693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Valid / </a:t>
            </a:r>
            <a:r>
              <a:rPr lang="en-US" sz="2400" dirty="0" smtClean="0">
                <a:solidFill>
                  <a:srgbClr val="FF0000"/>
                </a:solidFill>
              </a:rPr>
              <a:t>Received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5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6980</TotalTime>
  <Words>874</Words>
  <Application>Microsoft Office PowerPoint</Application>
  <PresentationFormat>On-screen Show (4:3)</PresentationFormat>
  <Paragraphs>168</Paragraphs>
  <Slides>22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NASA/SPoRT &amp; NWS WFO Coordination Call </vt:lpstr>
      <vt:lpstr>Agenda</vt:lpstr>
      <vt:lpstr>UAH Convective Initiation Evaluation (July 6 – August 7)</vt:lpstr>
      <vt:lpstr>UAH CI</vt:lpstr>
      <vt:lpstr>“Jump” in SoS at Full Disk times</vt:lpstr>
      <vt:lpstr>UAH CI, July 18</vt:lpstr>
      <vt:lpstr>UAH CI, July 18</vt:lpstr>
      <vt:lpstr>UAH CI, July 18</vt:lpstr>
      <vt:lpstr>UAH CI, July 18</vt:lpstr>
      <vt:lpstr>UAH CI, July 18</vt:lpstr>
      <vt:lpstr>UAH CI, July 18</vt:lpstr>
      <vt:lpstr>UAH CI, July 18</vt:lpstr>
      <vt:lpstr>UAH CI, July 18</vt:lpstr>
      <vt:lpstr>Initial Feedback</vt:lpstr>
      <vt:lpstr>PowerPoint Presentation</vt:lpstr>
      <vt:lpstr>PowerPoint Presentation</vt:lpstr>
      <vt:lpstr>SPoRT AWIPS II Plans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 SPoRT Fire and Smoke Detection Work in AWIPS II</dc:title>
  <dc:creator>Kevin M. McGrath</dc:creator>
  <cp:lastModifiedBy>Fuell, Kevin K. (MSFC-ZP11)[UAH]</cp:lastModifiedBy>
  <cp:revision>373</cp:revision>
  <dcterms:created xsi:type="dcterms:W3CDTF">2010-01-06T20:21:41Z</dcterms:created>
  <dcterms:modified xsi:type="dcterms:W3CDTF">2012-07-19T13:59:22Z</dcterms:modified>
</cp:coreProperties>
</file>